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654762-74EE-4933-94E6-B43B70B7B8FC}" v="3" dt="2023-05-07T07:17:35.7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3A654762-74EE-4933-94E6-B43B70B7B8FC}"/>
    <pc:docChg chg="modSld sldOrd">
      <pc:chgData name="Shailee Upadhayay" userId="556280587117f9d7" providerId="LiveId" clId="{3A654762-74EE-4933-94E6-B43B70B7B8FC}" dt="2023-05-17T10:40:29.460" v="4"/>
      <pc:docMkLst>
        <pc:docMk/>
      </pc:docMkLst>
      <pc:sldChg chg="addSp modSp">
        <pc:chgData name="Shailee Upadhayay" userId="556280587117f9d7" providerId="LiveId" clId="{3A654762-74EE-4933-94E6-B43B70B7B8FC}" dt="2023-05-07T07:17:35.791" v="2" actId="1076"/>
        <pc:sldMkLst>
          <pc:docMk/>
          <pc:sldMk cId="1760137691" sldId="256"/>
        </pc:sldMkLst>
        <pc:spChg chg="mod">
          <ac:chgData name="Shailee Upadhayay" userId="556280587117f9d7" providerId="LiveId" clId="{3A654762-74EE-4933-94E6-B43B70B7B8FC}" dt="2023-05-07T07:17:35.791" v="2" actId="1076"/>
          <ac:spMkLst>
            <pc:docMk/>
            <pc:sldMk cId="1760137691" sldId="256"/>
            <ac:spMk id="2" creationId="{A358B455-22C0-1CBB-35C0-D63C0A5EA80E}"/>
          </ac:spMkLst>
        </pc:spChg>
        <pc:picChg chg="add mod">
          <ac:chgData name="Shailee Upadhayay" userId="556280587117f9d7" providerId="LiveId" clId="{3A654762-74EE-4933-94E6-B43B70B7B8FC}" dt="2023-05-07T07:17:35.791" v="2" actId="1076"/>
          <ac:picMkLst>
            <pc:docMk/>
            <pc:sldMk cId="1760137691" sldId="256"/>
            <ac:picMk id="1026" creationId="{1636A8F4-FDEE-4909-8B09-BFAF5D1AAE8D}"/>
          </ac:picMkLst>
        </pc:picChg>
      </pc:sldChg>
      <pc:sldChg chg="ord">
        <pc:chgData name="Shailee Upadhayay" userId="556280587117f9d7" providerId="LiveId" clId="{3A654762-74EE-4933-94E6-B43B70B7B8FC}" dt="2023-05-17T10:40:29.460" v="4"/>
        <pc:sldMkLst>
          <pc:docMk/>
          <pc:sldMk cId="242259826"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A84485-B9A1-40A9-ADDE-0B4F5C599892}" type="datetimeFigureOut">
              <a:rPr lang="en-IN" smtClean="0"/>
              <a:t>17-05-2023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304231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84485-B9A1-40A9-ADDE-0B4F5C599892}" type="datetimeFigureOut">
              <a:rPr lang="en-IN" smtClean="0"/>
              <a:t>17-05-2023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3978616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84485-B9A1-40A9-ADDE-0B4F5C599892}" type="datetimeFigureOut">
              <a:rPr lang="en-IN" smtClean="0"/>
              <a:t>17-05-2023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183183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84485-B9A1-40A9-ADDE-0B4F5C599892}" type="datetimeFigureOut">
              <a:rPr lang="en-IN" smtClean="0"/>
              <a:t>17-05-2023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279918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A84485-B9A1-40A9-ADDE-0B4F5C599892}" type="datetimeFigureOut">
              <a:rPr lang="en-IN" smtClean="0"/>
              <a:t>17-05-2023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1562866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A84485-B9A1-40A9-ADDE-0B4F5C599892}" type="datetimeFigureOut">
              <a:rPr lang="en-IN" smtClean="0"/>
              <a:t>17-05-2023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315018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A84485-B9A1-40A9-ADDE-0B4F5C599892}" type="datetimeFigureOut">
              <a:rPr lang="en-IN" smtClean="0"/>
              <a:t>17-05-2023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2153707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A84485-B9A1-40A9-ADDE-0B4F5C599892}" type="datetimeFigureOut">
              <a:rPr lang="en-IN" smtClean="0"/>
              <a:t>17-05-2023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231023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84485-B9A1-40A9-ADDE-0B4F5C599892}" type="datetimeFigureOut">
              <a:rPr lang="en-IN" smtClean="0"/>
              <a:t>17-05-2023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77885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A84485-B9A1-40A9-ADDE-0B4F5C599892}" type="datetimeFigureOut">
              <a:rPr lang="en-IN" smtClean="0"/>
              <a:t>17-05-2023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2257770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A84485-B9A1-40A9-ADDE-0B4F5C599892}" type="datetimeFigureOut">
              <a:rPr lang="en-IN" smtClean="0"/>
              <a:t>17-05-2023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D38A9EB-88DD-4396-8931-36BE5510EA5F}" type="slidenum">
              <a:rPr lang="en-IN" smtClean="0"/>
              <a:t>‹#›</a:t>
            </a:fld>
            <a:endParaRPr lang="en-IN"/>
          </a:p>
        </p:txBody>
      </p:sp>
    </p:spTree>
    <p:extLst>
      <p:ext uri="{BB962C8B-B14F-4D97-AF65-F5344CB8AC3E}">
        <p14:creationId xmlns:p14="http://schemas.microsoft.com/office/powerpoint/2010/main" val="1005765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84485-B9A1-40A9-ADDE-0B4F5C599892}" type="datetimeFigureOut">
              <a:rPr lang="en-IN" smtClean="0"/>
              <a:t>17-05-2023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8A9EB-88DD-4396-8931-36BE5510EA5F}" type="slidenum">
              <a:rPr lang="en-IN" smtClean="0"/>
              <a:t>‹#›</a:t>
            </a:fld>
            <a:endParaRPr lang="en-IN"/>
          </a:p>
        </p:txBody>
      </p:sp>
    </p:spTree>
    <p:extLst>
      <p:ext uri="{BB962C8B-B14F-4D97-AF65-F5344CB8AC3E}">
        <p14:creationId xmlns:p14="http://schemas.microsoft.com/office/powerpoint/2010/main" val="21188871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8B455-22C0-1CBB-35C0-D63C0A5EA80E}"/>
              </a:ext>
            </a:extLst>
          </p:cNvPr>
          <p:cNvSpPr>
            <a:spLocks noGrp="1"/>
          </p:cNvSpPr>
          <p:nvPr>
            <p:ph type="ctrTitle"/>
          </p:nvPr>
        </p:nvSpPr>
        <p:spPr>
          <a:xfrm>
            <a:off x="1657739" y="1197591"/>
            <a:ext cx="8943392" cy="2316135"/>
          </a:xfrm>
        </p:spPr>
        <p:txBody>
          <a:bodyPr/>
          <a:lstStyle/>
          <a:p>
            <a:endParaRPr lang="en-IN" dirty="0"/>
          </a:p>
        </p:txBody>
      </p:sp>
      <p:sp>
        <p:nvSpPr>
          <p:cNvPr id="3" name="Subtitle 2">
            <a:extLst>
              <a:ext uri="{FF2B5EF4-FFF2-40B4-BE49-F238E27FC236}">
                <a16:creationId xmlns:a16="http://schemas.microsoft.com/office/drawing/2014/main" id="{E2568275-58F0-5563-F16B-BA18AD9A3BC4}"/>
              </a:ext>
            </a:extLst>
          </p:cNvPr>
          <p:cNvSpPr>
            <a:spLocks noGrp="1"/>
          </p:cNvSpPr>
          <p:nvPr>
            <p:ph type="subTitle" idx="1"/>
          </p:nvPr>
        </p:nvSpPr>
        <p:spPr/>
        <p:txBody>
          <a:bodyPr/>
          <a:lstStyle/>
          <a:p>
            <a:endParaRPr lang="en-IN" dirty="0"/>
          </a:p>
        </p:txBody>
      </p:sp>
      <p:pic>
        <p:nvPicPr>
          <p:cNvPr id="1026" name="Picture 2" descr="What is Strategic management? Strategic management Process, types. - YouTube">
            <a:extLst>
              <a:ext uri="{FF2B5EF4-FFF2-40B4-BE49-F238E27FC236}">
                <a16:creationId xmlns:a16="http://schemas.microsoft.com/office/drawing/2014/main" id="{1636A8F4-FDEE-4909-8B09-BFAF5D1AAE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739" y="75228"/>
            <a:ext cx="11924522" cy="6707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137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21E3-9856-8BE0-AF47-2C19BBB3149D}"/>
              </a:ext>
            </a:extLst>
          </p:cNvPr>
          <p:cNvSpPr>
            <a:spLocks noGrp="1"/>
          </p:cNvSpPr>
          <p:nvPr>
            <p:ph type="title"/>
          </p:nvPr>
        </p:nvSpPr>
        <p:spPr/>
        <p:txBody>
          <a:bodyPr>
            <a:normAutofit/>
          </a:bodyPr>
          <a:lstStyle/>
          <a:p>
            <a:pPr algn="ctr"/>
            <a:r>
              <a:rPr lang="en-US" sz="5400" dirty="0">
                <a:latin typeface="Algerian" panose="04020705040A02060702" pitchFamily="82" charset="0"/>
              </a:rPr>
              <a:t>concept</a:t>
            </a:r>
            <a:endParaRPr lang="en-IN" sz="5400" dirty="0">
              <a:latin typeface="Algerian" panose="04020705040A02060702" pitchFamily="82" charset="0"/>
            </a:endParaRPr>
          </a:p>
        </p:txBody>
      </p:sp>
      <p:sp>
        <p:nvSpPr>
          <p:cNvPr id="3" name="Content Placeholder 2">
            <a:extLst>
              <a:ext uri="{FF2B5EF4-FFF2-40B4-BE49-F238E27FC236}">
                <a16:creationId xmlns:a16="http://schemas.microsoft.com/office/drawing/2014/main" id="{B734F17E-0F18-8214-C4EC-CB32D8D7E46F}"/>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 concept of strategy is undoubtedly the most significant</a:t>
            </a:r>
          </a:p>
          <a:p>
            <a:pPr marL="0" indent="0">
              <a:buNone/>
            </a:pPr>
            <a:r>
              <a:rPr lang="en-US" dirty="0">
                <a:latin typeface="Times New Roman" panose="02020603050405020304" pitchFamily="18" charset="0"/>
                <a:cs typeface="Times New Roman" panose="02020603050405020304" pitchFamily="18" charset="0"/>
              </a:rPr>
              <a:t>concept in business policy and strategic management. The concept</a:t>
            </a:r>
          </a:p>
          <a:p>
            <a:pPr marL="0" indent="0">
              <a:buNone/>
            </a:pPr>
            <a:r>
              <a:rPr lang="en-US" dirty="0">
                <a:latin typeface="Times New Roman" panose="02020603050405020304" pitchFamily="18" charset="0"/>
                <a:cs typeface="Times New Roman" panose="02020603050405020304" pitchFamily="18" charset="0"/>
              </a:rPr>
              <a:t>of strategy is derived from military principles. In military context, the</a:t>
            </a:r>
          </a:p>
          <a:p>
            <a:pPr marL="0" indent="0">
              <a:buNone/>
            </a:pPr>
            <a:r>
              <a:rPr lang="en-US" dirty="0">
                <a:latin typeface="Times New Roman" panose="02020603050405020304" pitchFamily="18" charset="0"/>
                <a:cs typeface="Times New Roman" panose="02020603050405020304" pitchFamily="18" charset="0"/>
              </a:rPr>
              <a:t>strategy is a plan of action to win a war. Here military identify the</a:t>
            </a:r>
          </a:p>
          <a:p>
            <a:pPr marL="0" indent="0">
              <a:buNone/>
            </a:pPr>
            <a:r>
              <a:rPr lang="en-US" dirty="0">
                <a:latin typeface="Times New Roman" panose="02020603050405020304" pitchFamily="18" charset="0"/>
                <a:cs typeface="Times New Roman" panose="02020603050405020304" pitchFamily="18" charset="0"/>
              </a:rPr>
              <a:t>quality and quantity of resources to be mobilized and used at the</a:t>
            </a:r>
          </a:p>
          <a:p>
            <a:pPr marL="0" indent="0">
              <a:buNone/>
            </a:pPr>
            <a:r>
              <a:rPr lang="en-US" dirty="0">
                <a:latin typeface="Times New Roman" panose="02020603050405020304" pitchFamily="18" charset="0"/>
                <a:cs typeface="Times New Roman" panose="02020603050405020304" pitchFamily="18" charset="0"/>
              </a:rPr>
              <a:t>most appropriate time in suitable and convenient manner to win a</a:t>
            </a:r>
          </a:p>
          <a:p>
            <a:pPr marL="0" indent="0">
              <a:buNone/>
            </a:pPr>
            <a:r>
              <a:rPr lang="en-US" dirty="0">
                <a:latin typeface="Times New Roman" panose="02020603050405020304" pitchFamily="18" charset="0"/>
                <a:cs typeface="Times New Roman" panose="02020603050405020304" pitchFamily="18" charset="0"/>
              </a:rPr>
              <a:t>war.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056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5AEE0-2E8C-D383-444A-281BF406768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62A9A21-ED88-9E9D-52F8-A4B9576F0B46}"/>
              </a:ext>
            </a:extLst>
          </p:cNvPr>
          <p:cNvSpPr>
            <a:spLocks noGrp="1"/>
          </p:cNvSpPr>
          <p:nvPr>
            <p:ph idx="1"/>
          </p:nvPr>
        </p:nvSpPr>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In business parlance, there is no definite meaning of strategy and used for number of things like mobilizing and deploying resources systematically and attain organizational goal or the pattern of common thread related to the organization’s activities which are derived from the policies and objectives and goals. It is related to pursuing those activities which move an organization from its current position to desired future state. It also relates to resources necessary for implementing a plan or following a course of action.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988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D6749-5BE6-71D8-336C-9E7AF5F76608}"/>
              </a:ext>
            </a:extLst>
          </p:cNvPr>
          <p:cNvSpPr>
            <a:spLocks noGrp="1"/>
          </p:cNvSpPr>
          <p:nvPr>
            <p:ph type="title"/>
          </p:nvPr>
        </p:nvSpPr>
        <p:spPr/>
        <p:txBody>
          <a:bodyPr>
            <a:normAutofit/>
          </a:bodyPr>
          <a:lstStyle/>
          <a:p>
            <a:pPr algn="ctr"/>
            <a:r>
              <a:rPr lang="en-US" sz="4800" dirty="0">
                <a:latin typeface="Algerian" panose="04020705040A02060702" pitchFamily="82" charset="0"/>
              </a:rPr>
              <a:t>features</a:t>
            </a:r>
            <a:endParaRPr lang="en-IN" sz="4800" dirty="0">
              <a:latin typeface="Algerian" panose="04020705040A02060702" pitchFamily="82" charset="0"/>
            </a:endParaRPr>
          </a:p>
        </p:txBody>
      </p:sp>
      <p:sp>
        <p:nvSpPr>
          <p:cNvPr id="3" name="Content Placeholder 2">
            <a:extLst>
              <a:ext uri="{FF2B5EF4-FFF2-40B4-BE49-F238E27FC236}">
                <a16:creationId xmlns:a16="http://schemas.microsoft.com/office/drawing/2014/main" id="{FEB6021C-EF52-B05C-BE54-F851A0724770}"/>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Following are the features of strategic management.</a:t>
            </a:r>
          </a:p>
          <a:p>
            <a:pPr marL="0" indent="0">
              <a:buNone/>
            </a:pPr>
            <a:r>
              <a:rPr lang="en-US" dirty="0">
                <a:latin typeface="Times New Roman" panose="02020603050405020304" pitchFamily="18" charset="0"/>
                <a:cs typeface="Times New Roman" panose="02020603050405020304" pitchFamily="18" charset="0"/>
              </a:rPr>
              <a:t>1. Objective.</a:t>
            </a:r>
          </a:p>
          <a:p>
            <a:pPr marL="0" indent="0">
              <a:buNone/>
            </a:pPr>
            <a:r>
              <a:rPr lang="en-US" dirty="0">
                <a:latin typeface="Times New Roman" panose="02020603050405020304" pitchFamily="18" charset="0"/>
                <a:cs typeface="Times New Roman" panose="02020603050405020304" pitchFamily="18" charset="0"/>
              </a:rPr>
              <a:t>2. Future oriented.</a:t>
            </a:r>
          </a:p>
          <a:p>
            <a:pPr marL="0" indent="0">
              <a:buNone/>
            </a:pPr>
            <a:r>
              <a:rPr lang="en-US" dirty="0">
                <a:latin typeface="Times New Roman" panose="02020603050405020304" pitchFamily="18" charset="0"/>
                <a:cs typeface="Times New Roman" panose="02020603050405020304" pitchFamily="18" charset="0"/>
              </a:rPr>
              <a:t>3. Availability and allocation of resources.</a:t>
            </a:r>
          </a:p>
          <a:p>
            <a:pPr marL="0" indent="0">
              <a:buNone/>
            </a:pPr>
            <a:r>
              <a:rPr lang="en-US" dirty="0">
                <a:latin typeface="Times New Roman" panose="02020603050405020304" pitchFamily="18" charset="0"/>
                <a:cs typeface="Times New Roman" panose="02020603050405020304" pitchFamily="18" charset="0"/>
              </a:rPr>
              <a:t>4. Influences of Environment.</a:t>
            </a:r>
          </a:p>
          <a:p>
            <a:pPr marL="0" indent="0">
              <a:buNone/>
            </a:pPr>
            <a:r>
              <a:rPr lang="en-US" dirty="0">
                <a:latin typeface="Times New Roman" panose="02020603050405020304" pitchFamily="18" charset="0"/>
                <a:cs typeface="Times New Roman" panose="02020603050405020304" pitchFamily="18" charset="0"/>
              </a:rPr>
              <a:t>5. Universal applicability.</a:t>
            </a:r>
          </a:p>
          <a:p>
            <a:pPr marL="0" indent="0">
              <a:buNone/>
            </a:pPr>
            <a:r>
              <a:rPr lang="en-US" dirty="0">
                <a:latin typeface="Times New Roman" panose="02020603050405020304" pitchFamily="18" charset="0"/>
                <a:cs typeface="Times New Roman" panose="02020603050405020304" pitchFamily="18" charset="0"/>
              </a:rPr>
              <a:t>6. Levels of strategy.</a:t>
            </a:r>
          </a:p>
          <a:p>
            <a:pPr marL="0" indent="0">
              <a:buNone/>
            </a:pPr>
            <a:r>
              <a:rPr lang="en-US" dirty="0">
                <a:latin typeface="Times New Roman" panose="02020603050405020304" pitchFamily="18" charset="0"/>
                <a:cs typeface="Times New Roman" panose="02020603050405020304" pitchFamily="18" charset="0"/>
              </a:rPr>
              <a:t>7. Review.</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181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84739-2AD0-CACB-FEBE-D6F1FFE13AA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0DEB9AB-0B11-9FF1-D365-79E38E56E1FF}"/>
              </a:ext>
            </a:extLst>
          </p:cNvPr>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1. Objective Oriented:</a:t>
            </a:r>
          </a:p>
          <a:p>
            <a:pPr marL="0" indent="0" algn="just">
              <a:buNone/>
            </a:pPr>
            <a:r>
              <a:rPr lang="en-US" dirty="0">
                <a:latin typeface="Times New Roman" panose="02020603050405020304" pitchFamily="18" charset="0"/>
                <a:cs typeface="Times New Roman" panose="02020603050405020304" pitchFamily="18" charset="0"/>
              </a:rPr>
              <a:t>The business strategies are objectives oriented and are directed towards organizational goal. To formulate strategies the business should know the objectives that are to be pursued. </a:t>
            </a:r>
          </a:p>
          <a:p>
            <a:pPr marL="0" indent="0" algn="just">
              <a:buNone/>
            </a:pPr>
            <a:r>
              <a:rPr lang="en-US" dirty="0">
                <a:latin typeface="Times New Roman" panose="02020603050405020304" pitchFamily="18" charset="0"/>
                <a:cs typeface="Times New Roman" panose="02020603050405020304" pitchFamily="18" charset="0"/>
              </a:rPr>
              <a:t>For example if any business want to achieve growth then it has to set</a:t>
            </a:r>
          </a:p>
          <a:p>
            <a:pPr marL="0" indent="0" algn="just">
              <a:buNone/>
            </a:pPr>
            <a:r>
              <a:rPr lang="en-US" dirty="0">
                <a:latin typeface="Times New Roman" panose="02020603050405020304" pitchFamily="18" charset="0"/>
                <a:cs typeface="Times New Roman" panose="02020603050405020304" pitchFamily="18" charset="0"/>
              </a:rPr>
              <a:t>following objectives.</a:t>
            </a:r>
          </a:p>
          <a:p>
            <a:pPr marL="0" indent="0" algn="just">
              <a:buNone/>
            </a:pPr>
            <a:r>
              <a:rPr lang="en-US" dirty="0">
                <a:latin typeface="Times New Roman" panose="02020603050405020304" pitchFamily="18" charset="0"/>
                <a:cs typeface="Times New Roman" panose="02020603050405020304" pitchFamily="18" charset="0"/>
              </a:rPr>
              <a:t>a) To increase market share.</a:t>
            </a:r>
          </a:p>
          <a:p>
            <a:pPr marL="0" indent="0" algn="just">
              <a:buNone/>
            </a:pPr>
            <a:r>
              <a:rPr lang="en-US" dirty="0">
                <a:latin typeface="Times New Roman" panose="02020603050405020304" pitchFamily="18" charset="0"/>
                <a:cs typeface="Times New Roman" panose="02020603050405020304" pitchFamily="18" charset="0"/>
              </a:rPr>
              <a:t>b) To increase customers satisfaction.</a:t>
            </a:r>
          </a:p>
          <a:p>
            <a:pPr marL="0" indent="0" algn="just">
              <a:buNone/>
            </a:pPr>
            <a:r>
              <a:rPr lang="en-US" dirty="0">
                <a:latin typeface="Times New Roman" panose="02020603050405020304" pitchFamily="18" charset="0"/>
                <a:cs typeface="Times New Roman" panose="02020603050405020304" pitchFamily="18" charset="0"/>
              </a:rPr>
              <a:t>c) To enhance the goodwill of the firm.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0840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5D62-D91A-C3C0-DD5A-C0D72955013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7821713-6042-8C1E-CA09-2A534566F0BC}"/>
              </a:ext>
            </a:extLst>
          </p:cNvPr>
          <p:cNvSpPr>
            <a:spLocks noGrp="1"/>
          </p:cNvSpPr>
          <p:nvPr>
            <p:ph idx="1"/>
          </p:nvPr>
        </p:nvSpPr>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2. Future Oriented:</a:t>
            </a:r>
          </a:p>
          <a:p>
            <a:pPr marL="0" indent="0" algn="just">
              <a:buNone/>
            </a:pPr>
            <a:r>
              <a:rPr lang="en-US" dirty="0">
                <a:latin typeface="Times New Roman" panose="02020603050405020304" pitchFamily="18" charset="0"/>
                <a:cs typeface="Times New Roman" panose="02020603050405020304" pitchFamily="18" charset="0"/>
              </a:rPr>
              <a:t>Strategy is future oriented plan and formulated to attain future position of the organization. Therefore strategy enables management to study the present position of organization and decides to attain the future position of the organization. This is possible because strategy answer question relating to the following aspects.</a:t>
            </a:r>
          </a:p>
          <a:p>
            <a:pPr marL="0" indent="0" algn="just">
              <a:buNone/>
            </a:pPr>
            <a:r>
              <a:rPr lang="en-US" dirty="0">
                <a:latin typeface="Times New Roman" panose="02020603050405020304" pitchFamily="18" charset="0"/>
                <a:cs typeface="Times New Roman" panose="02020603050405020304" pitchFamily="18" charset="0"/>
              </a:rPr>
              <a:t>a) Prosperity of the business in future.</a:t>
            </a:r>
          </a:p>
          <a:p>
            <a:pPr marL="0" indent="0" algn="just">
              <a:buNone/>
            </a:pPr>
            <a:r>
              <a:rPr lang="en-US" dirty="0">
                <a:latin typeface="Times New Roman" panose="02020603050405020304" pitchFamily="18" charset="0"/>
                <a:cs typeface="Times New Roman" panose="02020603050405020304" pitchFamily="18" charset="0"/>
              </a:rPr>
              <a:t>b) The profitability of the business in future.</a:t>
            </a:r>
          </a:p>
          <a:p>
            <a:pPr marL="0" indent="0" algn="just">
              <a:buNone/>
            </a:pPr>
            <a:r>
              <a:rPr lang="en-US" dirty="0">
                <a:latin typeface="Times New Roman" panose="02020603050405020304" pitchFamily="18" charset="0"/>
                <a:cs typeface="Times New Roman" panose="02020603050405020304" pitchFamily="18" charset="0"/>
              </a:rPr>
              <a:t>c) The scope to develop and grow in future in different business.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807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9D375-FECE-10DF-0FDB-7252F8844F5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BB1D0C5-B015-27D3-B155-E57856839D03}"/>
              </a:ext>
            </a:extLst>
          </p:cNvPr>
          <p:cNvSpPr>
            <a:spLocks noGrp="1"/>
          </p:cNvSpPr>
          <p:nvPr>
            <p:ph idx="1"/>
          </p:nvPr>
        </p:nvSpPr>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3. Availability and Allocation of Resources:</a:t>
            </a:r>
          </a:p>
          <a:p>
            <a:pPr marL="0" indent="0" algn="just">
              <a:buNone/>
            </a:pPr>
            <a:r>
              <a:rPr lang="en-US" dirty="0">
                <a:latin typeface="Times New Roman" panose="02020603050405020304" pitchFamily="18" charset="0"/>
                <a:cs typeface="Times New Roman" panose="02020603050405020304" pitchFamily="18" charset="0"/>
              </a:rPr>
              <a:t>To implement strategy properly there is need of adequate resources and proper allocation of resources. If it is done then business can attain its objectives. There are three types of resources required by business namely physical resources, </a:t>
            </a:r>
            <a:r>
              <a:rPr lang="en-US" dirty="0" err="1">
                <a:latin typeface="Times New Roman" panose="02020603050405020304" pitchFamily="18" charset="0"/>
                <a:cs typeface="Times New Roman" panose="02020603050405020304" pitchFamily="18" charset="0"/>
              </a:rPr>
              <a:t>i.e</a:t>
            </a:r>
            <a:r>
              <a:rPr lang="en-US" dirty="0">
                <a:latin typeface="Times New Roman" panose="02020603050405020304" pitchFamily="18" charset="0"/>
                <a:cs typeface="Times New Roman" panose="02020603050405020304" pitchFamily="18" charset="0"/>
              </a:rPr>
              <a:t> plant and machinery, financial resources </a:t>
            </a:r>
            <a:r>
              <a:rPr lang="en-US" dirty="0" err="1">
                <a:latin typeface="Times New Roman" panose="02020603050405020304" pitchFamily="18" charset="0"/>
                <a:cs typeface="Times New Roman" panose="02020603050405020304" pitchFamily="18" charset="0"/>
              </a:rPr>
              <a:t>i.e</a:t>
            </a:r>
            <a:r>
              <a:rPr lang="en-US" dirty="0">
                <a:latin typeface="Times New Roman" panose="02020603050405020304" pitchFamily="18" charset="0"/>
                <a:cs typeface="Times New Roman" panose="02020603050405020304" pitchFamily="18" charset="0"/>
              </a:rPr>
              <a:t> capital, and human resources </a:t>
            </a:r>
            <a:r>
              <a:rPr lang="en-US" dirty="0" err="1">
                <a:latin typeface="Times New Roman" panose="02020603050405020304" pitchFamily="18" charset="0"/>
                <a:cs typeface="Times New Roman" panose="02020603050405020304" pitchFamily="18" charset="0"/>
              </a:rPr>
              <a:t>i.e</a:t>
            </a:r>
            <a:r>
              <a:rPr lang="en-US" dirty="0">
                <a:latin typeface="Times New Roman" panose="02020603050405020304" pitchFamily="18" charset="0"/>
                <a:cs typeface="Times New Roman" panose="02020603050405020304" pitchFamily="18" charset="0"/>
              </a:rPr>
              <a:t> manpower. If these resources are properly audited/evaluated and find out its strength and weaknesses and co-ordinate well then management can do better strategy implementation.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8897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F7282-7FB3-CD7D-EC1E-5451885E46F1}"/>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CE5B2BBD-8A42-CFB1-7920-1399A8F8FA39}"/>
              </a:ext>
            </a:extLst>
          </p:cNvPr>
          <p:cNvSpPr>
            <a:spLocks noGrp="1"/>
          </p:cNvSpPr>
          <p:nvPr>
            <p:ph idx="1"/>
          </p:nvPr>
        </p:nvSpPr>
        <p:spPr>
          <a:xfrm>
            <a:off x="838200" y="1690688"/>
            <a:ext cx="10515600" cy="4962039"/>
          </a:xfrm>
        </p:spPr>
        <p:txBody>
          <a:bodyPr>
            <a:noAutofit/>
          </a:bodyPr>
          <a:lstStyle/>
          <a:p>
            <a:pPr marL="0" indent="0" algn="just">
              <a:buNone/>
            </a:pPr>
            <a:r>
              <a:rPr lang="en-US" dirty="0">
                <a:latin typeface="Times New Roman" panose="02020603050405020304" pitchFamily="18" charset="0"/>
                <a:cs typeface="Times New Roman" panose="02020603050405020304" pitchFamily="18" charset="0"/>
              </a:rPr>
              <a:t>4. Influence of Environment:</a:t>
            </a:r>
          </a:p>
          <a:p>
            <a:pPr marL="0" indent="0" algn="just">
              <a:buNone/>
            </a:pPr>
            <a:r>
              <a:rPr lang="en-US" dirty="0">
                <a:latin typeface="Times New Roman" panose="02020603050405020304" pitchFamily="18" charset="0"/>
                <a:cs typeface="Times New Roman" panose="02020603050405020304" pitchFamily="18" charset="0"/>
              </a:rPr>
              <a:t>The environmental factors affect the formulation and implementation of strategy. The business unit by analyzing internal and external environment can find out its strength and weaknesses as well as opportunities and threats and can formulate its strategy properly.</a:t>
            </a: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5. Universally Applicable:</a:t>
            </a:r>
          </a:p>
          <a:p>
            <a:pPr marL="0" indent="0" algn="just">
              <a:buNone/>
            </a:pPr>
            <a:r>
              <a:rPr lang="en-US" dirty="0">
                <a:latin typeface="Times New Roman" panose="02020603050405020304" pitchFamily="18" charset="0"/>
                <a:cs typeface="Times New Roman" panose="02020603050405020304" pitchFamily="18" charset="0"/>
              </a:rPr>
              <a:t>Strategies are universally applicable and accepted irrespective of business nature and size. Every business unit designs strategy for its survival and growth. The presence of strategy keeps business moving in right direction.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25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73A26-8955-216E-2D9A-72849E767BB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B3B833A-73B6-332A-0A76-BC8DC5489591}"/>
              </a:ext>
            </a:extLst>
          </p:cNvPr>
          <p:cNvSpPr>
            <a:spLocks noGrp="1"/>
          </p:cNvSpPr>
          <p:nvPr>
            <p:ph idx="1"/>
          </p:nvPr>
        </p:nvSpPr>
        <p:spPr/>
        <p:txBody>
          <a:bodyPr/>
          <a:lstStyle/>
          <a:p>
            <a:pPr marL="0" indent="0">
              <a:buNone/>
            </a:pPr>
            <a:r>
              <a:rPr lang="en-US" dirty="0"/>
              <a:t>6. Levels of strategy:</a:t>
            </a:r>
          </a:p>
          <a:p>
            <a:pPr marL="0" indent="0" algn="just">
              <a:buNone/>
            </a:pPr>
            <a:r>
              <a:rPr lang="en-US" dirty="0"/>
              <a:t>There are companies that are working in different business lines with regards to products /services, markets or technologies and are managed by same top management. In this case such companies need to frame different </a:t>
            </a:r>
            <a:r>
              <a:rPr lang="en-US" dirty="0">
                <a:latin typeface="Times New Roman" panose="02020603050405020304" pitchFamily="18" charset="0"/>
                <a:cs typeface="Times New Roman" panose="02020603050405020304" pitchFamily="18" charset="0"/>
              </a:rPr>
              <a:t>strategies</a:t>
            </a:r>
            <a:r>
              <a:rPr lang="en-US" dirty="0"/>
              <a:t>. The strategies are executed at three different levels such as –</a:t>
            </a:r>
          </a:p>
          <a:p>
            <a:pPr marL="0" indent="0" algn="just">
              <a:buNone/>
            </a:pPr>
            <a:r>
              <a:rPr lang="en-US" dirty="0"/>
              <a:t>a) Corporate level</a:t>
            </a:r>
          </a:p>
          <a:p>
            <a:pPr marL="0" indent="0" algn="just">
              <a:buNone/>
            </a:pPr>
            <a:r>
              <a:rPr lang="en-US" dirty="0"/>
              <a:t>b) Business level</a:t>
            </a:r>
          </a:p>
          <a:p>
            <a:pPr marL="0" indent="0" algn="just">
              <a:buNone/>
            </a:pPr>
            <a:r>
              <a:rPr lang="en-US" dirty="0"/>
              <a:t>c) Functional/operational level</a:t>
            </a:r>
            <a:endParaRPr lang="en-IN" dirty="0"/>
          </a:p>
        </p:txBody>
      </p:sp>
    </p:spTree>
    <p:extLst>
      <p:ext uri="{BB962C8B-B14F-4D97-AF65-F5344CB8AC3E}">
        <p14:creationId xmlns:p14="http://schemas.microsoft.com/office/powerpoint/2010/main" val="37496861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 2013 - 2022</Template>
  <TotalTime>59</TotalTime>
  <Words>620</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Algerian</vt:lpstr>
      <vt:lpstr>Arial</vt:lpstr>
      <vt:lpstr>Calibri</vt:lpstr>
      <vt:lpstr>Calibri Light</vt:lpstr>
      <vt:lpstr>Times New Roman</vt:lpstr>
      <vt:lpstr>Office Theme</vt:lpstr>
      <vt:lpstr>PowerPoint Presentation</vt:lpstr>
      <vt:lpstr>concept</vt:lpstr>
      <vt:lpstr>PowerPoint Presentation</vt:lpstr>
      <vt:lpstr>features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2023-05-02T05:34:07Z</dcterms:created>
  <dcterms:modified xsi:type="dcterms:W3CDTF">2023-05-17T10:40:38Z</dcterms:modified>
</cp:coreProperties>
</file>